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74" r:id="rId19"/>
    <p:sldId id="272" r:id="rId20"/>
    <p:sldId id="273" r:id="rId21"/>
    <p:sldId id="276" r:id="rId22"/>
    <p:sldId id="275" r:id="rId23"/>
    <p:sldId id="277" r:id="rId24"/>
    <p:sldId id="278" r:id="rId25"/>
    <p:sldId id="280" r:id="rId26"/>
    <p:sldId id="281" r:id="rId27"/>
    <p:sldId id="282" r:id="rId28"/>
    <p:sldId id="283" r:id="rId29"/>
    <p:sldId id="295" r:id="rId30"/>
    <p:sldId id="296" r:id="rId31"/>
    <p:sldId id="297" r:id="rId32"/>
    <p:sldId id="284" r:id="rId33"/>
    <p:sldId id="285" r:id="rId34"/>
    <p:sldId id="286" r:id="rId35"/>
    <p:sldId id="287" r:id="rId36"/>
    <p:sldId id="288" r:id="rId37"/>
    <p:sldId id="290" r:id="rId38"/>
    <p:sldId id="289" r:id="rId39"/>
    <p:sldId id="291" r:id="rId40"/>
    <p:sldId id="292" r:id="rId41"/>
    <p:sldId id="299" r:id="rId42"/>
    <p:sldId id="29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88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65E2B-4A01-473C-BE8B-99C40AA290B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C1988-DEA8-4E63-91E9-281FAE301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20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Deterrence measures are used in order to make a siren when the user senses a danger (risky visitor) in order to make him/her leave.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C1988-DEA8-4E63-91E9-281FAE3012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3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Deterrence measures are used in order to make a siren when the user senses a danger (risky visitor) in order to make him/her leave.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C1988-DEA8-4E63-91E9-281FAE3012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74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C1988-DEA8-4E63-91E9-281FAE3012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88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Deterrence measures are used in order to make a siren when the user senses a danger (risky visitor) in order to make him/her leave.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C1988-DEA8-4E63-91E9-281FAE3012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2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Deterrence measures are used in order to make a siren when the user senses a danger (risky visitor) in order to make him/her leave.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C1988-DEA8-4E63-91E9-281FAE3012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4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Deterrence measures are used in order to make a siren when the user senses a danger (risky visitor) in order to make him/her leave.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C1988-DEA8-4E63-91E9-281FAE3012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4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AAFA-858A-4AC7-A4D0-9844DFA9B168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3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C3C37-EA0F-4379-9EFF-EA3034026CFA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5688-6FE3-4B2D-BCC1-3A1B2646DF77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9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EC5D-7777-4F08-A0C4-C8AEE28A8F3A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261A-F90D-469F-8AC4-F6DB9A36D42F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5C8D-FF9C-43F5-8B9F-10AA791F3306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8DE1-2F35-43D4-BE69-6BC9674EA713}" type="datetime1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DC9D-BE28-4109-9BA3-455513F8D4C8}" type="datetime1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B7824-B45C-4B9C-B16A-008F1F0F095B}" type="datetime1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84069-2E5E-46D0-BC9B-CE9D94C4E45B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37A8-0251-4861-B8C6-051A4A3972EF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81127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EC4EE381-72EF-494D-8312-34DC3AB3151D}" type="datetime1">
              <a:rPr lang="en-US" smtClean="0"/>
              <a:t>6/17/2021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2984" y="6458933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6652-9946-4BA9-BB7E-E1718A791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b="1" spc="15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Smart Doorbell-System Using Computer Vision and IoT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4D5D0-B247-4277-990D-496578176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1"/>
            <a:ext cx="9144000" cy="3035809"/>
          </a:xfrm>
        </p:spPr>
        <p:txBody>
          <a:bodyPr>
            <a:normAutofit/>
          </a:bodyPr>
          <a:lstStyle/>
          <a:p>
            <a:r>
              <a:rPr lang="en-US" sz="1800" dirty="0"/>
              <a:t>Project by: </a:t>
            </a:r>
          </a:p>
          <a:p>
            <a:r>
              <a:rPr lang="en-US" sz="1800" dirty="0"/>
              <a:t>Wisam Ramadan</a:t>
            </a:r>
          </a:p>
          <a:p>
            <a:r>
              <a:rPr lang="en-US" sz="1800" dirty="0"/>
              <a:t>Samer Hammoud</a:t>
            </a:r>
          </a:p>
          <a:p>
            <a:r>
              <a:rPr lang="en-US" sz="1800" dirty="0"/>
              <a:t>Supervisor: Dr. Abdel-</a:t>
            </a:r>
            <a:r>
              <a:rPr lang="en-US" sz="1800" dirty="0" err="1"/>
              <a:t>mehsen</a:t>
            </a:r>
            <a:r>
              <a:rPr lang="en-US" sz="1800" dirty="0"/>
              <a:t> Ahmad</a:t>
            </a:r>
          </a:p>
          <a:p>
            <a:r>
              <a:rPr lang="en-US" sz="1800" dirty="0"/>
              <a:t>Committee member: Dr. Samir </a:t>
            </a:r>
            <a:r>
              <a:rPr lang="en-US" sz="1800" dirty="0" err="1"/>
              <a:t>omar</a:t>
            </a:r>
            <a:endParaRPr lang="en-US" sz="1800" dirty="0"/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Spring 2020-21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BA079C5-AD1D-49F7-9C4A-B92DE61D8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237327"/>
            <a:ext cx="2300744" cy="2300744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C27AA02-558F-4451-9F66-528EDC14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56" y="233783"/>
            <a:ext cx="2304288" cy="23042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B2F0C-FCAC-4F83-8902-5F722343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11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75" y="-268400"/>
            <a:ext cx="9448800" cy="106135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Related work: </a:t>
            </a:r>
            <a:r>
              <a:rPr lang="en-US" sz="3200" b="0" dirty="0"/>
              <a:t>Comparison</a:t>
            </a:r>
            <a:endParaRPr lang="en-US" sz="40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316E1-3E1C-455D-AECD-B38428F9716C}"/>
              </a:ext>
            </a:extLst>
          </p:cNvPr>
          <p:cNvSpPr txBox="1"/>
          <p:nvPr/>
        </p:nvSpPr>
        <p:spPr>
          <a:xfrm>
            <a:off x="1371601" y="1887968"/>
            <a:ext cx="9448800" cy="38127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3D17D6B2-34EB-4464-AC0C-64568DE28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625035"/>
              </p:ext>
            </p:extLst>
          </p:nvPr>
        </p:nvGraphicFramePr>
        <p:xfrm>
          <a:off x="1050587" y="821081"/>
          <a:ext cx="10562293" cy="5246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739">
                  <a:extLst>
                    <a:ext uri="{9D8B030D-6E8A-4147-A177-3AD203B41FA5}">
                      <a16:colId xmlns:a16="http://schemas.microsoft.com/office/drawing/2014/main" val="2166891951"/>
                    </a:ext>
                  </a:extLst>
                </a:gridCol>
                <a:gridCol w="4216559">
                  <a:extLst>
                    <a:ext uri="{9D8B030D-6E8A-4147-A177-3AD203B41FA5}">
                      <a16:colId xmlns:a16="http://schemas.microsoft.com/office/drawing/2014/main" val="3689870284"/>
                    </a:ext>
                  </a:extLst>
                </a:gridCol>
                <a:gridCol w="3071995">
                  <a:extLst>
                    <a:ext uri="{9D8B030D-6E8A-4147-A177-3AD203B41FA5}">
                      <a16:colId xmlns:a16="http://schemas.microsoft.com/office/drawing/2014/main" val="1987088489"/>
                    </a:ext>
                  </a:extLst>
                </a:gridCol>
              </a:tblGrid>
              <a:tr h="5638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198150"/>
                  </a:ext>
                </a:extLst>
              </a:tr>
              <a:tr h="1360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Nest Hello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Interfaces with other google devices (voice announcement, camera…etc.). </a:t>
                      </a:r>
                    </a:p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 size. </a:t>
                      </a:r>
                    </a:p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Managed by smart devices (ok google). </a:t>
                      </a:r>
                    </a:p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298$ cost.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 subscription required (for extra features).  </a:t>
                      </a:r>
                    </a:p>
                    <a:p>
                      <a:pPr marL="2857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decent cloud space (for video recordings). </a:t>
                      </a:r>
                    </a:p>
                    <a:p>
                      <a:pPr marL="45720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210456508"/>
                  </a:ext>
                </a:extLst>
              </a:tr>
              <a:tr h="879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Arlo Doorbell System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179$.</a:t>
                      </a:r>
                    </a:p>
                    <a:p>
                      <a:pPr marL="2857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modes of power (battery &amp; wall outlet).</a:t>
                      </a:r>
                    </a:p>
                    <a:p>
                      <a:pPr marL="2857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installation. </a:t>
                      </a:r>
                    </a:p>
                    <a:p>
                      <a:pPr marL="2857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 size. </a:t>
                      </a:r>
                    </a:p>
                    <a:p>
                      <a:pPr marL="2857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features are provided with no additional cost. </a:t>
                      </a:r>
                    </a:p>
                    <a:p>
                      <a:pPr marL="2857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Managed by smart devices (Alexa, ok google).</a:t>
                      </a:r>
                    </a:p>
                    <a:p>
                      <a:pPr marL="285750" marR="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Reliable against weather conditions.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decent cloud space.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998445"/>
                  </a:ext>
                </a:extLst>
              </a:tr>
              <a:tr h="1386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 Face Recognition Security Camera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Facial recognition capability. </a:t>
                      </a:r>
                    </a:p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Autonomous door unlock. </a:t>
                      </a:r>
                    </a:p>
                    <a:p>
                      <a:pPr marL="285750" lvl="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Captured footage and video recordings stored locally.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Big size.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separate video recorder.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Installation is hard.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350$-500$ cost. 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455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AEB72-F6A7-472A-B261-BF642B1C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5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A6F1-F155-49A5-B9DF-92C82F51A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37FBD-6E33-41F3-814C-CF53B6B5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5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46">
            <a:extLst>
              <a:ext uri="{FF2B5EF4-FFF2-40B4-BE49-F238E27FC236}">
                <a16:creationId xmlns:a16="http://schemas.microsoft.com/office/drawing/2014/main" id="{D4605347-2613-41EB-8B87-A77912065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1"/>
            <a:ext cx="5274860" cy="168575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Our Solution: Make security smarter(1/2)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35220-56F7-4E27-AFAC-BB7B7E23A01D}"/>
              </a:ext>
            </a:extLst>
          </p:cNvPr>
          <p:cNvSpPr txBox="1"/>
          <p:nvPr/>
        </p:nvSpPr>
        <p:spPr>
          <a:xfrm>
            <a:off x="1371600" y="2600152"/>
            <a:ext cx="5155660" cy="31455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Use advanced technologies to improve performance by: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Face Detection Module.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Liveness Detection (Anti-spoofing).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Facial Recognition.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Real-time Reporting (App notification).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Autonomous Actions (Certain cases).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Remote Control (app control panel).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Deterrence measures (Alarming system).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1263FCC-4D2B-4A44-9169-0E62AF93A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1304" b="-2"/>
          <a:stretch/>
        </p:blipFill>
        <p:spPr>
          <a:xfrm>
            <a:off x="7103660" y="-427"/>
            <a:ext cx="4631140" cy="5745706"/>
          </a:xfrm>
          <a:prstGeom prst="rect">
            <a:avLst/>
          </a:prstGeom>
        </p:spPr>
      </p:pic>
      <p:sp>
        <p:nvSpPr>
          <p:cNvPr id="56" name="Rectangle 48">
            <a:extLst>
              <a:ext uri="{FF2B5EF4-FFF2-40B4-BE49-F238E27FC236}">
                <a16:creationId xmlns:a16="http://schemas.microsoft.com/office/drawing/2014/main" id="{5B03C481-2433-4417-965E-BECB9D12A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0">
            <a:extLst>
              <a:ext uri="{FF2B5EF4-FFF2-40B4-BE49-F238E27FC236}">
                <a16:creationId xmlns:a16="http://schemas.microsoft.com/office/drawing/2014/main" id="{A4786A78-84CD-4AC4-B2E4-2BFDC38D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C5CAF-537D-43FD-8C40-08797284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8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8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1"/>
            <a:ext cx="7217921" cy="155687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Our Solution: Make security smarter(2/2)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35220-56F7-4E27-AFAC-BB7B7E23A01D}"/>
              </a:ext>
            </a:extLst>
          </p:cNvPr>
          <p:cNvSpPr txBox="1"/>
          <p:nvPr/>
        </p:nvSpPr>
        <p:spPr>
          <a:xfrm>
            <a:off x="1371601" y="2277036"/>
            <a:ext cx="6743700" cy="34611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Approach: </a:t>
            </a:r>
          </a:p>
          <a:p>
            <a:pPr marL="514350" lvl="1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/>
              <a:t>Use Computer Vision and Machine Learning to: </a:t>
            </a: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Provide Computer with vision capabilities.</a:t>
            </a: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Create models for object classification (Face ROIs, Liveness, Features’ vector, ..etc.). </a:t>
            </a:r>
          </a:p>
          <a:p>
            <a:pPr marL="685800" lvl="2"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 marL="514350" lvl="1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/>
              <a:t>User Internet of Things (IoT) to: </a:t>
            </a: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Create a presence for the system on the internet.</a:t>
            </a: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Helps create a communication link with the user.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136E087-BCE4-4E8F-82EB-CD357CC81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9" r="12373" b="2"/>
          <a:stretch/>
        </p:blipFill>
        <p:spPr>
          <a:xfrm>
            <a:off x="8589523" y="516834"/>
            <a:ext cx="2880897" cy="2880897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56F6EC6B-6116-4053-BCE1-FA8DA2C87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r="16759" b="1"/>
          <a:stretch/>
        </p:blipFill>
        <p:spPr>
          <a:xfrm>
            <a:off x="8589523" y="3376364"/>
            <a:ext cx="2880897" cy="2880897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</p:spPr>
      </p:pic>
      <p:sp>
        <p:nvSpPr>
          <p:cNvPr id="101" name="Rectangle 93">
            <a:extLst>
              <a:ext uri="{FF2B5EF4-FFF2-40B4-BE49-F238E27FC236}">
                <a16:creationId xmlns:a16="http://schemas.microsoft.com/office/drawing/2014/main" id="{693CD2E6-B09F-43E9-9259-B606BD9C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95">
            <a:extLst>
              <a:ext uri="{FF2B5EF4-FFF2-40B4-BE49-F238E27FC236}">
                <a16:creationId xmlns:a16="http://schemas.microsoft.com/office/drawing/2014/main" id="{B5367AB5-418C-4245-B83E-713F45B25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E5431-7784-4A81-9981-195B0BDB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101C9D-A987-4EAD-B8C0-C63E0A0AA15C}"/>
              </a:ext>
            </a:extLst>
          </p:cNvPr>
          <p:cNvSpPr>
            <a:spLocks noGrp="1"/>
          </p:cNvSpPr>
          <p:nvPr/>
        </p:nvSpPr>
        <p:spPr>
          <a:xfrm>
            <a:off x="1371602" y="457201"/>
            <a:ext cx="6743698" cy="155687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dirty="0"/>
              <a:t>Where to use this</a:t>
            </a:r>
            <a:br>
              <a:rPr lang="en-US" b="0" dirty="0"/>
            </a:br>
            <a:r>
              <a:rPr lang="en-US" b="0" dirty="0"/>
              <a:t>system?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89031C-3122-491C-A0D0-685B272FEB48}"/>
              </a:ext>
            </a:extLst>
          </p:cNvPr>
          <p:cNvSpPr>
            <a:spLocks noGrp="1"/>
          </p:cNvSpPr>
          <p:nvPr/>
        </p:nvSpPr>
        <p:spPr>
          <a:xfrm>
            <a:off x="1371601" y="2277036"/>
            <a:ext cx="6743700" cy="34611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Private houses:</a:t>
            </a:r>
            <a:endParaRPr lang="en-US" sz="1800" b="1"/>
          </a:p>
          <a:p>
            <a:pPr marL="800100" lvl="1"/>
            <a:r>
              <a:rPr lang="en-US" sz="1800" dirty="0"/>
              <a:t>This system is mainly designed for house’s entrance.</a:t>
            </a:r>
            <a:endParaRPr lang="en-US" sz="1800"/>
          </a:p>
          <a:p>
            <a:pPr marL="800100" lvl="1"/>
            <a:r>
              <a:rPr lang="en-US" sz="1800" dirty="0"/>
              <a:t>Can be placed any where around the house (e.g., backyard, windows).</a:t>
            </a:r>
            <a:endParaRPr lang="en-US" sz="1800"/>
          </a:p>
          <a:p>
            <a:r>
              <a:rPr lang="en-US" sz="1800" b="1" dirty="0"/>
              <a:t>Offices and Companies:</a:t>
            </a:r>
            <a:endParaRPr lang="en-US" sz="1800" b="1"/>
          </a:p>
          <a:p>
            <a:pPr marL="800100" lvl="1"/>
            <a:r>
              <a:rPr lang="en-US" sz="1800" dirty="0"/>
              <a:t>Placed at  main entrance to permit employees' access only. </a:t>
            </a:r>
            <a:endParaRPr lang="en-US" sz="1800"/>
          </a:p>
          <a:p>
            <a:pPr marL="800100" lvl="1"/>
            <a:r>
              <a:rPr lang="en-US" sz="1800" dirty="0"/>
              <a:t>Private spots where only certain people allowed to be in.</a:t>
            </a:r>
            <a:endParaRPr lang="en-US" sz="1800"/>
          </a:p>
        </p:txBody>
      </p:sp>
      <p:pic>
        <p:nvPicPr>
          <p:cNvPr id="9" name="Picture 8" descr="A close-up of a wheel&#10;&#10;Description automatically generated with low confidence">
            <a:extLst>
              <a:ext uri="{FF2B5EF4-FFF2-40B4-BE49-F238E27FC236}">
                <a16:creationId xmlns:a16="http://schemas.microsoft.com/office/drawing/2014/main" id="{65F95ED3-EC62-49A1-8BA2-9EC7B3174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r="37338" b="1"/>
          <a:stretch/>
        </p:blipFill>
        <p:spPr>
          <a:xfrm>
            <a:off x="8878294" y="516835"/>
            <a:ext cx="2592126" cy="2592126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</p:spPr>
      </p:pic>
      <p:pic>
        <p:nvPicPr>
          <p:cNvPr id="7" name="Picture 6" descr="A light switch on a white wall&#10;&#10;Description automatically generated with low confidence">
            <a:extLst>
              <a:ext uri="{FF2B5EF4-FFF2-40B4-BE49-F238E27FC236}">
                <a16:creationId xmlns:a16="http://schemas.microsoft.com/office/drawing/2014/main" id="{1E2D84EC-5815-496D-B0C5-AA178A20E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5" r="34028" b="4"/>
          <a:stretch/>
        </p:blipFill>
        <p:spPr>
          <a:xfrm>
            <a:off x="8878294" y="3376365"/>
            <a:ext cx="2592126" cy="2592126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93CD2E6-B09F-43E9-9259-B606BD9C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367AB5-418C-4245-B83E-713F45B25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30F04-A118-4373-986E-CE971174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A6F1-F155-49A5-B9DF-92C82F51A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4958E-D398-4BA7-A072-D2AD0EC8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9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4605347-2613-41EB-8B87-A77912065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1"/>
            <a:ext cx="5274860" cy="168575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System architecture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35220-56F7-4E27-AFAC-BB7B7E23A01D}"/>
              </a:ext>
            </a:extLst>
          </p:cNvPr>
          <p:cNvSpPr txBox="1"/>
          <p:nvPr/>
        </p:nvSpPr>
        <p:spPr>
          <a:xfrm>
            <a:off x="1371600" y="2600152"/>
            <a:ext cx="5155660" cy="31455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571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Hardware Parts:</a:t>
            </a:r>
          </a:p>
          <a:p>
            <a:pPr marL="1028700" lvl="1" indent="-3429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Raspberry Pi (Peripherals Connection link). </a:t>
            </a:r>
          </a:p>
          <a:p>
            <a:pPr marL="1028700" lvl="1" indent="-3429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Arduino UNO (Slave Peripheral). </a:t>
            </a:r>
          </a:p>
          <a:p>
            <a:pPr marL="1028700" lvl="1" indent="-3429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Camera Module (Visual Data).</a:t>
            </a:r>
          </a:p>
          <a:p>
            <a:pPr marL="1028700" lvl="1" indent="-3429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Motion Sensors (Motion Detection).</a:t>
            </a:r>
          </a:p>
          <a:p>
            <a:pPr marL="1028700" lvl="1" indent="-3429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Door Lock &amp; Alarming System (Access vs. Block).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F0210F-97DA-4082-8624-5570C342C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r="3637" b="-2"/>
          <a:stretch/>
        </p:blipFill>
        <p:spPr>
          <a:xfrm>
            <a:off x="7103660" y="-136186"/>
            <a:ext cx="4631140" cy="574570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B03C481-2433-4417-965E-BECB9D12A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86A78-84CD-4AC4-B2E4-2BFDC38D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46EB49-A65A-4FF5-AE4B-130410C0DF6A}"/>
              </a:ext>
            </a:extLst>
          </p:cNvPr>
          <p:cNvSpPr/>
          <p:nvPr/>
        </p:nvSpPr>
        <p:spPr>
          <a:xfrm>
            <a:off x="6932400" y="184827"/>
            <a:ext cx="5155660" cy="324417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2B395-8A97-497D-9C81-5D8EE933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1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4605347-2613-41EB-8B87-A77912065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1"/>
            <a:ext cx="5274860" cy="168575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System architecture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35220-56F7-4E27-AFAC-BB7B7E23A01D}"/>
              </a:ext>
            </a:extLst>
          </p:cNvPr>
          <p:cNvSpPr txBox="1"/>
          <p:nvPr/>
        </p:nvSpPr>
        <p:spPr>
          <a:xfrm>
            <a:off x="1371600" y="2600152"/>
            <a:ext cx="5155660" cy="31455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571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Software Parts:</a:t>
            </a:r>
          </a:p>
          <a:p>
            <a:pPr marL="1028700" lvl="1" indent="-3429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Database (Laptop Local Server).</a:t>
            </a:r>
          </a:p>
          <a:p>
            <a:pPr marL="1028700" lvl="1" indent="-3429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Android Application (Control &amp; Monitoring Panel).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F0210F-97DA-4082-8624-5570C342C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r="3637" b="-2"/>
          <a:stretch/>
        </p:blipFill>
        <p:spPr>
          <a:xfrm>
            <a:off x="7103660" y="-136186"/>
            <a:ext cx="4631140" cy="574570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B03C481-2433-4417-965E-BECB9D12A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86A78-84CD-4AC4-B2E4-2BFDC38D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46EB49-A65A-4FF5-AE4B-130410C0DF6A}"/>
              </a:ext>
            </a:extLst>
          </p:cNvPr>
          <p:cNvSpPr/>
          <p:nvPr/>
        </p:nvSpPr>
        <p:spPr>
          <a:xfrm>
            <a:off x="7103660" y="3179274"/>
            <a:ext cx="5004670" cy="282588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CB070-BFBE-47FE-945B-C1A48688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6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5E4AB72-1C42-427F-801C-32A12FD69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14400"/>
            <a:ext cx="5616102" cy="170538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0" dirty="0"/>
              <a:t>System software model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35220-56F7-4E27-AFAC-BB7B7E23A01D}"/>
              </a:ext>
            </a:extLst>
          </p:cNvPr>
          <p:cNvSpPr txBox="1"/>
          <p:nvPr/>
        </p:nvSpPr>
        <p:spPr>
          <a:xfrm>
            <a:off x="1066800" y="2003955"/>
            <a:ext cx="5029201" cy="23928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marL="571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4043AC4-FCF6-4B97-B804-CC5B8C646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83" y="642084"/>
            <a:ext cx="5155295" cy="511663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CC257D2-6895-4677-996F-1A5FBB7F7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" y="6400800"/>
            <a:ext cx="12191999" cy="457198"/>
          </a:xfrm>
          <a:prstGeom prst="rect">
            <a:avLst/>
          </a:pr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28FF51-22A9-49F6-8C79-1FFC470CA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800"/>
            <a:ext cx="8153396" cy="457200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</a:schemeClr>
              </a:gs>
              <a:gs pos="99000">
                <a:schemeClr val="accent2">
                  <a:alpha val="77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CEC63-4087-46D2-BE48-E1541F93C7C1}"/>
              </a:ext>
            </a:extLst>
          </p:cNvPr>
          <p:cNvSpPr txBox="1"/>
          <p:nvPr/>
        </p:nvSpPr>
        <p:spPr>
          <a:xfrm>
            <a:off x="1273209" y="2297666"/>
            <a:ext cx="4724400" cy="3645933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Raspberry Pi: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Python (OpenCV, TensorFlow).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Arduino UNO: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C++.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Server: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MySQL.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PHP.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Android Application: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Java.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XML.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606E0-216C-4326-9B49-9101125F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0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1BF1C9-B2B2-4F40-9CC5-8EC316396CA5}"/>
              </a:ext>
            </a:extLst>
          </p:cNvPr>
          <p:cNvSpPr>
            <a:spLocks noGrp="1"/>
          </p:cNvSpPr>
          <p:nvPr/>
        </p:nvSpPr>
        <p:spPr>
          <a:xfrm>
            <a:off x="952359" y="-22193"/>
            <a:ext cx="4901939" cy="154599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b="0" dirty="0"/>
              <a:t>Class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2C3C24-B7CE-4207-B01E-A4CE78D880B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35" y="1439659"/>
            <a:ext cx="7186565" cy="455257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3472B0F-E290-470C-B989-E7BC982E92B5}"/>
              </a:ext>
            </a:extLst>
          </p:cNvPr>
          <p:cNvSpPr>
            <a:spLocks noGrp="1"/>
          </p:cNvSpPr>
          <p:nvPr/>
        </p:nvSpPr>
        <p:spPr>
          <a:xfrm>
            <a:off x="11667996" y="6387751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735B9-9AC0-4805-A824-6AD4FEC3914E}"/>
              </a:ext>
            </a:extLst>
          </p:cNvPr>
          <p:cNvSpPr txBox="1"/>
          <p:nvPr/>
        </p:nvSpPr>
        <p:spPr>
          <a:xfrm>
            <a:off x="756299" y="1929587"/>
            <a:ext cx="460028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Database Class: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For commands and notifications.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Communication link between user and main system.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Raspberry Pi Class: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Computer Vision &amp; IoT.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Reporting and Command Execution.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Android App Class: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Receive notifications.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Provides Control features.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Arduino Class: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Door Lock and Alarming System triggering.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02B37-1C89-4491-A139-7087A46A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0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1B3A-9855-4806-BC37-3B45476D5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80" y="323058"/>
            <a:ext cx="9144000" cy="1008592"/>
          </a:xfrm>
        </p:spPr>
        <p:txBody>
          <a:bodyPr/>
          <a:lstStyle/>
          <a:p>
            <a:pPr algn="l"/>
            <a:r>
              <a:rPr lang="en-US" sz="2400" b="0" dirty="0"/>
              <a:t> Outline</a:t>
            </a:r>
            <a:br>
              <a:rPr lang="en-US" sz="2400" b="0" dirty="0"/>
            </a:br>
            <a:r>
              <a:rPr lang="en-US" sz="2400" b="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D32F0-969B-4480-B991-846010321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180" y="1469608"/>
            <a:ext cx="9144000" cy="4593839"/>
          </a:xfrm>
        </p:spPr>
        <p:txBody>
          <a:bodyPr>
            <a:normAutofit lnSpcReduction="10000"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Proposed system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 design 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 implementation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 &amp; future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8958C6-1AD4-466A-8806-9C168C71EB5C}"/>
              </a:ext>
            </a:extLst>
          </p:cNvPr>
          <p:cNvCxnSpPr>
            <a:cxnSpLocks/>
          </p:cNvCxnSpPr>
          <p:nvPr/>
        </p:nvCxnSpPr>
        <p:spPr>
          <a:xfrm>
            <a:off x="1384917" y="1180731"/>
            <a:ext cx="9650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F99A7-AE79-453D-9C2F-ABE53A6A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677B5D-80E1-4F29-BD75-C33F4C8D9928}"/>
              </a:ext>
            </a:extLst>
          </p:cNvPr>
          <p:cNvSpPr>
            <a:spLocks noGrp="1"/>
          </p:cNvSpPr>
          <p:nvPr/>
        </p:nvSpPr>
        <p:spPr>
          <a:xfrm>
            <a:off x="770353" y="567302"/>
            <a:ext cx="4270343" cy="183822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Sequence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88500D-CCC9-493F-94F1-56CDF0ABFB1D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135" y="1449387"/>
            <a:ext cx="6810133" cy="395922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02B973-EF98-42E6-BF16-76F9FAFFE91C}"/>
              </a:ext>
            </a:extLst>
          </p:cNvPr>
          <p:cNvSpPr txBox="1"/>
          <p:nvPr/>
        </p:nvSpPr>
        <p:spPr>
          <a:xfrm>
            <a:off x="270732" y="2914576"/>
            <a:ext cx="4769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Owner will be the one to trigger the system firstly.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Automation of the system will get it to situations where the sequence might change.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8C46-A8DC-4C3A-901C-11C6F5F4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45E4AB72-1C42-427F-801C-32A12FD69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D677B5D-80E1-4F29-BD75-C33F4C8D9928}"/>
              </a:ext>
            </a:extLst>
          </p:cNvPr>
          <p:cNvSpPr>
            <a:spLocks noGrp="1"/>
          </p:cNvSpPr>
          <p:nvPr/>
        </p:nvSpPr>
        <p:spPr>
          <a:xfrm>
            <a:off x="1066800" y="914400"/>
            <a:ext cx="5148943" cy="17053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dirty="0"/>
              <a:t>state diagram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202B973-EF98-42E6-BF16-76F9FAFFE91C}"/>
              </a:ext>
            </a:extLst>
          </p:cNvPr>
          <p:cNvSpPr txBox="1"/>
          <p:nvPr/>
        </p:nvSpPr>
        <p:spPr>
          <a:xfrm>
            <a:off x="580591" y="2544512"/>
            <a:ext cx="5029201" cy="227961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Human Detection.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Liveness Detection &amp; Facial Recognition.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Autonomous Action/User Notification.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User Control.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Command Handling.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4CC257D2-6895-4677-996F-1A5FBB7F7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" y="6400800"/>
            <a:ext cx="12191999" cy="457198"/>
          </a:xfrm>
          <a:prstGeom prst="rect">
            <a:avLst/>
          </a:pr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4328FF51-22A9-49F6-8C79-1FFC470CA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800"/>
            <a:ext cx="8153396" cy="457200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</a:schemeClr>
              </a:gs>
              <a:gs pos="99000">
                <a:schemeClr val="accent2">
                  <a:alpha val="77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B4BA780-B702-40EC-99D5-9FB71DD6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83" y="2062264"/>
            <a:ext cx="6852040" cy="30058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1D5F1-A701-4E47-BD2E-D43A0B96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A6F1-F155-49A5-B9DF-92C82F51A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2C108-7C9A-450A-B7F2-E40343E9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1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E237AFFD-09FF-4847-986F-606C1AAB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BEBA5338-3674-4BF4-811B-06FC6F15F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038602" cy="6857999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7BE8CD0B-E238-4E6B-9276-8538F362B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4038600" cy="4356023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0"/>
                </a:schemeClr>
              </a:gs>
              <a:gs pos="85000">
                <a:schemeClr val="accent2">
                  <a:alpha val="78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662D6ACE-3F56-46B6-9899-2ED234E63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87924" y="1624784"/>
            <a:ext cx="6857999" cy="360187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9">
            <a:extLst>
              <a:ext uri="{FF2B5EF4-FFF2-40B4-BE49-F238E27FC236}">
                <a16:creationId xmlns:a16="http://schemas.microsoft.com/office/drawing/2014/main" id="{9D65B9D9-D815-41B6-83B9-6720B1696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827656">
            <a:off x="814832" y="1142648"/>
            <a:ext cx="4442488" cy="3678057"/>
          </a:xfrm>
          <a:custGeom>
            <a:avLst/>
            <a:gdLst>
              <a:gd name="connsiteX0" fmla="*/ 156560 w 4442488"/>
              <a:gd name="connsiteY0" fmla="*/ 2315701 h 3678057"/>
              <a:gd name="connsiteX1" fmla="*/ 26586 w 4442488"/>
              <a:gd name="connsiteY1" fmla="*/ 1896993 h 3678057"/>
              <a:gd name="connsiteX2" fmla="*/ 0 w 4442488"/>
              <a:gd name="connsiteY2" fmla="*/ 1722795 h 3678057"/>
              <a:gd name="connsiteX3" fmla="*/ 3907158 w 4442488"/>
              <a:gd name="connsiteY3" fmla="*/ 0 h 3678057"/>
              <a:gd name="connsiteX4" fmla="*/ 3933125 w 4442488"/>
              <a:gd name="connsiteY4" fmla="*/ 28572 h 3678057"/>
              <a:gd name="connsiteX5" fmla="*/ 4442488 w 4442488"/>
              <a:gd name="connsiteY5" fmla="*/ 1447447 h 3678057"/>
              <a:gd name="connsiteX6" fmla="*/ 2211878 w 4442488"/>
              <a:gd name="connsiteY6" fmla="*/ 3678057 h 3678057"/>
              <a:gd name="connsiteX7" fmla="*/ 156560 w 4442488"/>
              <a:gd name="connsiteY7" fmla="*/ 2315701 h 367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2488" h="3678057">
                <a:moveTo>
                  <a:pt x="156560" y="2315701"/>
                </a:moveTo>
                <a:cubicBezTo>
                  <a:pt x="100123" y="2182268"/>
                  <a:pt x="56300" y="2042200"/>
                  <a:pt x="26586" y="1896993"/>
                </a:cubicBezTo>
                <a:lnTo>
                  <a:pt x="0" y="1722795"/>
                </a:lnTo>
                <a:lnTo>
                  <a:pt x="3907158" y="0"/>
                </a:lnTo>
                <a:lnTo>
                  <a:pt x="3933125" y="28572"/>
                </a:lnTo>
                <a:cubicBezTo>
                  <a:pt x="4251335" y="414153"/>
                  <a:pt x="4442488" y="908477"/>
                  <a:pt x="4442488" y="1447447"/>
                </a:cubicBezTo>
                <a:cubicBezTo>
                  <a:pt x="4442488" y="2679379"/>
                  <a:pt x="3443810" y="3678057"/>
                  <a:pt x="2211878" y="3678057"/>
                </a:cubicBezTo>
                <a:cubicBezTo>
                  <a:pt x="1287929" y="3678057"/>
                  <a:pt x="495185" y="3116300"/>
                  <a:pt x="156560" y="231570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5000"/>
                </a:schemeClr>
              </a:gs>
              <a:gs pos="100000">
                <a:schemeClr val="accent6">
                  <a:lumMod val="60000"/>
                  <a:lumOff val="40000"/>
                  <a:alpha val="17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6" y="1364566"/>
            <a:ext cx="3171649" cy="255669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000" b="0" spc="750" dirty="0">
                <a:solidFill>
                  <a:schemeClr val="bg1"/>
                </a:solidFill>
              </a:rPr>
              <a:t>Hardware tools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886B36-90D4-4A35-916C-C1E76B0CD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r="705" b="-4"/>
          <a:stretch/>
        </p:blipFill>
        <p:spPr>
          <a:xfrm>
            <a:off x="7423984" y="642642"/>
            <a:ext cx="1828800" cy="14438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9F0326-CA0F-4655-89F1-50B93D6A35FF}"/>
              </a:ext>
            </a:extLst>
          </p:cNvPr>
          <p:cNvSpPr txBox="1"/>
          <p:nvPr/>
        </p:nvSpPr>
        <p:spPr>
          <a:xfrm>
            <a:off x="4658959" y="2563698"/>
            <a:ext cx="255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PIR Motion Sensor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CC13B7-242B-44BF-BC16-1BC1473DA2FB}"/>
              </a:ext>
            </a:extLst>
          </p:cNvPr>
          <p:cNvSpPr txBox="1"/>
          <p:nvPr/>
        </p:nvSpPr>
        <p:spPr>
          <a:xfrm>
            <a:off x="10040712" y="5459209"/>
            <a:ext cx="169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Buzzer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7A29F-2865-4E36-AF3E-84503C58A3F7}"/>
              </a:ext>
            </a:extLst>
          </p:cNvPr>
          <p:cNvSpPr txBox="1"/>
          <p:nvPr/>
        </p:nvSpPr>
        <p:spPr>
          <a:xfrm>
            <a:off x="4151110" y="5472874"/>
            <a:ext cx="29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Raspberry Pi Camera 8MP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E2DB7E-6D30-406B-BBBC-F70DC964C199}"/>
              </a:ext>
            </a:extLst>
          </p:cNvPr>
          <p:cNvSpPr txBox="1"/>
          <p:nvPr/>
        </p:nvSpPr>
        <p:spPr>
          <a:xfrm>
            <a:off x="7217333" y="5459636"/>
            <a:ext cx="322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Raspberry PI Model B 2GB</a:t>
            </a:r>
          </a:p>
        </p:txBody>
      </p:sp>
      <p:pic>
        <p:nvPicPr>
          <p:cNvPr id="40" name="Picture 39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EEDC00AB-F6E6-44DA-AFD3-32BFCB100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7" b="-1"/>
          <a:stretch/>
        </p:blipFill>
        <p:spPr>
          <a:xfrm>
            <a:off x="4478738" y="499334"/>
            <a:ext cx="2170266" cy="1742855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4F5768-5A33-4759-ABD4-87D0CA045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r="15667" b="-1"/>
          <a:stretch/>
        </p:blipFill>
        <p:spPr>
          <a:xfrm>
            <a:off x="4644886" y="3425720"/>
            <a:ext cx="1828800" cy="1468637"/>
          </a:xfrm>
          <a:prstGeom prst="rect">
            <a:avLst/>
          </a:prstGeom>
        </p:spPr>
      </p:pic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D7FD30D7-A771-4CBC-B9CF-4347310125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966" b="3"/>
          <a:stretch/>
        </p:blipFill>
        <p:spPr>
          <a:xfrm>
            <a:off x="7375184" y="3458038"/>
            <a:ext cx="1828800" cy="1443847"/>
          </a:xfrm>
          <a:prstGeom prst="rect">
            <a:avLst/>
          </a:prstGeom>
        </p:spPr>
      </p:pic>
      <p:pic>
        <p:nvPicPr>
          <p:cNvPr id="16" name="Picture 15" descr="A picture containing black&#10;&#10;Description automatically generated">
            <a:extLst>
              <a:ext uri="{FF2B5EF4-FFF2-40B4-BE49-F238E27FC236}">
                <a16:creationId xmlns:a16="http://schemas.microsoft.com/office/drawing/2014/main" id="{5EEE8A7E-92E3-4508-A16A-B1B8E5EB3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46" y="3464365"/>
            <a:ext cx="1958184" cy="1468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9914AE-9942-4008-8436-BE120F50F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154" y="599287"/>
            <a:ext cx="2506476" cy="16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BEA467C-DFDC-4CC2-973A-3100CA4CD6B5}"/>
              </a:ext>
            </a:extLst>
          </p:cNvPr>
          <p:cNvSpPr txBox="1"/>
          <p:nvPr/>
        </p:nvSpPr>
        <p:spPr>
          <a:xfrm>
            <a:off x="10017446" y="2554815"/>
            <a:ext cx="255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Electronic Lock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A943D7-C0CA-470F-9F3C-4EDBEE22BEBE}"/>
              </a:ext>
            </a:extLst>
          </p:cNvPr>
          <p:cNvSpPr txBox="1"/>
          <p:nvPr/>
        </p:nvSpPr>
        <p:spPr>
          <a:xfrm>
            <a:off x="7482338" y="2544465"/>
            <a:ext cx="255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B83F2-9795-4904-BEB8-4620EDA7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E237AFFD-09FF-4847-986F-606C1AAB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BEBA5338-3674-4BF4-811B-06FC6F15F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038602" cy="6857999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7BE8CD0B-E238-4E6B-9276-8538F362B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4038600" cy="4356023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0"/>
                </a:schemeClr>
              </a:gs>
              <a:gs pos="85000">
                <a:schemeClr val="accent2">
                  <a:alpha val="78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662D6ACE-3F56-46B6-9899-2ED234E63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87924" y="1624784"/>
            <a:ext cx="6857999" cy="360187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9">
            <a:extLst>
              <a:ext uri="{FF2B5EF4-FFF2-40B4-BE49-F238E27FC236}">
                <a16:creationId xmlns:a16="http://schemas.microsoft.com/office/drawing/2014/main" id="{9D65B9D9-D815-41B6-83B9-6720B1696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827656">
            <a:off x="814832" y="1142648"/>
            <a:ext cx="4442488" cy="3678057"/>
          </a:xfrm>
          <a:custGeom>
            <a:avLst/>
            <a:gdLst>
              <a:gd name="connsiteX0" fmla="*/ 156560 w 4442488"/>
              <a:gd name="connsiteY0" fmla="*/ 2315701 h 3678057"/>
              <a:gd name="connsiteX1" fmla="*/ 26586 w 4442488"/>
              <a:gd name="connsiteY1" fmla="*/ 1896993 h 3678057"/>
              <a:gd name="connsiteX2" fmla="*/ 0 w 4442488"/>
              <a:gd name="connsiteY2" fmla="*/ 1722795 h 3678057"/>
              <a:gd name="connsiteX3" fmla="*/ 3907158 w 4442488"/>
              <a:gd name="connsiteY3" fmla="*/ 0 h 3678057"/>
              <a:gd name="connsiteX4" fmla="*/ 3933125 w 4442488"/>
              <a:gd name="connsiteY4" fmla="*/ 28572 h 3678057"/>
              <a:gd name="connsiteX5" fmla="*/ 4442488 w 4442488"/>
              <a:gd name="connsiteY5" fmla="*/ 1447447 h 3678057"/>
              <a:gd name="connsiteX6" fmla="*/ 2211878 w 4442488"/>
              <a:gd name="connsiteY6" fmla="*/ 3678057 h 3678057"/>
              <a:gd name="connsiteX7" fmla="*/ 156560 w 4442488"/>
              <a:gd name="connsiteY7" fmla="*/ 2315701 h 367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2488" h="3678057">
                <a:moveTo>
                  <a:pt x="156560" y="2315701"/>
                </a:moveTo>
                <a:cubicBezTo>
                  <a:pt x="100123" y="2182268"/>
                  <a:pt x="56300" y="2042200"/>
                  <a:pt x="26586" y="1896993"/>
                </a:cubicBezTo>
                <a:lnTo>
                  <a:pt x="0" y="1722795"/>
                </a:lnTo>
                <a:lnTo>
                  <a:pt x="3907158" y="0"/>
                </a:lnTo>
                <a:lnTo>
                  <a:pt x="3933125" y="28572"/>
                </a:lnTo>
                <a:cubicBezTo>
                  <a:pt x="4251335" y="414153"/>
                  <a:pt x="4442488" y="908477"/>
                  <a:pt x="4442488" y="1447447"/>
                </a:cubicBezTo>
                <a:cubicBezTo>
                  <a:pt x="4442488" y="2679379"/>
                  <a:pt x="3443810" y="3678057"/>
                  <a:pt x="2211878" y="3678057"/>
                </a:cubicBezTo>
                <a:cubicBezTo>
                  <a:pt x="1287929" y="3678057"/>
                  <a:pt x="495185" y="3116300"/>
                  <a:pt x="156560" y="231570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5000"/>
                </a:schemeClr>
              </a:gs>
              <a:gs pos="100000">
                <a:schemeClr val="accent6">
                  <a:lumMod val="60000"/>
                  <a:lumOff val="40000"/>
                  <a:alpha val="17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6" y="1364566"/>
            <a:ext cx="3171649" cy="255669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000" b="0" spc="750">
                <a:solidFill>
                  <a:schemeClr val="bg1"/>
                </a:solidFill>
              </a:rPr>
              <a:t>Software tools</a:t>
            </a:r>
            <a:endParaRPr lang="en-US" sz="3000" b="0" spc="750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FD823F-AFA8-440E-8F52-535E5BF8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15" y="3958181"/>
            <a:ext cx="3305175" cy="219075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A5AF0FB7-3997-445B-A002-60582D32D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506" y="50671"/>
            <a:ext cx="1417172" cy="2592243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D5D37CA6-C021-446B-A0CA-8C08E0C95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565" y="482088"/>
            <a:ext cx="2418538" cy="2370982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196A2A13-BB68-4FED-8D60-B860E5DF3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680" y="3425720"/>
            <a:ext cx="2694635" cy="269463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7A39B818-CFAB-4BEB-93FF-67344721A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15" y="709069"/>
            <a:ext cx="2857899" cy="19338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9F5822-B33D-41AC-92D7-CDBF8C3A32F8}"/>
              </a:ext>
            </a:extLst>
          </p:cNvPr>
          <p:cNvSpPr txBox="1"/>
          <p:nvPr/>
        </p:nvSpPr>
        <p:spPr>
          <a:xfrm flipH="1">
            <a:off x="4970834" y="3073940"/>
            <a:ext cx="207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OpenCV Library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1FC1CC-FE9F-4328-A290-E41EB540E130}"/>
              </a:ext>
            </a:extLst>
          </p:cNvPr>
          <p:cNvSpPr txBox="1"/>
          <p:nvPr/>
        </p:nvSpPr>
        <p:spPr>
          <a:xfrm flipH="1">
            <a:off x="7136970" y="3091104"/>
            <a:ext cx="315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TensorFlow Python Library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133010-0890-4C10-972A-E242D9518150}"/>
              </a:ext>
            </a:extLst>
          </p:cNvPr>
          <p:cNvSpPr txBox="1"/>
          <p:nvPr/>
        </p:nvSpPr>
        <p:spPr>
          <a:xfrm flipH="1">
            <a:off x="10031816" y="3073746"/>
            <a:ext cx="207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BBCA3D-BF65-4095-9827-0133F1712205}"/>
              </a:ext>
            </a:extLst>
          </p:cNvPr>
          <p:cNvSpPr txBox="1"/>
          <p:nvPr/>
        </p:nvSpPr>
        <p:spPr>
          <a:xfrm flipH="1">
            <a:off x="5625015" y="6147880"/>
            <a:ext cx="207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 (Server Side)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A4E13E-27BB-4B4D-A94E-59B79D78F10A}"/>
              </a:ext>
            </a:extLst>
          </p:cNvPr>
          <p:cNvSpPr txBox="1"/>
          <p:nvPr/>
        </p:nvSpPr>
        <p:spPr>
          <a:xfrm flipH="1">
            <a:off x="8917367" y="6147880"/>
            <a:ext cx="238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 (Database)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661FE-3CF2-45F9-B56C-942FFC3B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268036" cy="214014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Implementation Summary (1/4):</a:t>
            </a:r>
            <a:br>
              <a:rPr lang="en-US" sz="3300" b="0" dirty="0"/>
            </a:br>
            <a:r>
              <a:rPr lang="en-US" sz="3200" b="0" dirty="0"/>
              <a:t>Gather Faces </a:t>
            </a:r>
            <a:endParaRPr lang="en-US" sz="3300" b="0" dirty="0"/>
          </a:p>
        </p:txBody>
      </p:sp>
      <p:pic>
        <p:nvPicPr>
          <p:cNvPr id="5" name="Picture 4" descr="A picture containing doll&#10;&#10;Description automatically generated">
            <a:extLst>
              <a:ext uri="{FF2B5EF4-FFF2-40B4-BE49-F238E27FC236}">
                <a16:creationId xmlns:a16="http://schemas.microsoft.com/office/drawing/2014/main" id="{F4865FFB-5AB0-4EB4-98B1-C4EDB1B76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r="14481" b="-2"/>
          <a:stretch/>
        </p:blipFill>
        <p:spPr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873847" y="3054545"/>
            <a:ext cx="4769963" cy="388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OpenCV to collect faces from dataset videos (Fake &amp; Real).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Save Faces ROIs to fake and real directories.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Run face detector to detect human presence. </a:t>
            </a:r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70609-DA8E-4A9F-A83B-5DCA1635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74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5924146" cy="214014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Implementation Summary (2/4):</a:t>
            </a:r>
            <a:br>
              <a:rPr lang="en-US" sz="3300" b="0" dirty="0"/>
            </a:br>
            <a:r>
              <a:rPr lang="en-US" sz="3200" b="0" dirty="0"/>
              <a:t>Liveness Detection</a:t>
            </a:r>
            <a:endParaRPr lang="en-US" sz="3300" b="0" dirty="0"/>
          </a:p>
        </p:txBody>
      </p:sp>
      <p:pic>
        <p:nvPicPr>
          <p:cNvPr id="5" name="Picture 4" descr="A picture containing doll&#10;&#10;Description automatically generated">
            <a:extLst>
              <a:ext uri="{FF2B5EF4-FFF2-40B4-BE49-F238E27FC236}">
                <a16:creationId xmlns:a16="http://schemas.microsoft.com/office/drawing/2014/main" id="{F4865FFB-5AB0-4EB4-98B1-C4EDB1B76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r="14481" b="-2"/>
          <a:stretch/>
        </p:blipFill>
        <p:spPr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873847" y="3054545"/>
            <a:ext cx="4769963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Based on Machine Learning.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Classifies faces into real or fake.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Implemented to detect spoofing attempts.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1D5FC-4233-4CCD-B1FF-97CD14B88783}"/>
              </a:ext>
            </a:extLst>
          </p:cNvPr>
          <p:cNvSpPr txBox="1"/>
          <p:nvPr/>
        </p:nvSpPr>
        <p:spPr>
          <a:xfrm flipH="1">
            <a:off x="8372831" y="1848255"/>
            <a:ext cx="179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Real 0.95521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B1301-41C7-43B7-9814-2D106652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8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5924146" cy="214014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Implementation Summary (3/4):</a:t>
            </a:r>
            <a:br>
              <a:rPr lang="en-US" sz="3300" b="0" dirty="0"/>
            </a:br>
            <a:r>
              <a:rPr lang="en-US" sz="3200" b="0" dirty="0"/>
              <a:t>facial Recognition</a:t>
            </a:r>
            <a:endParaRPr lang="en-US" sz="3300" b="0" dirty="0"/>
          </a:p>
        </p:txBody>
      </p:sp>
      <p:pic>
        <p:nvPicPr>
          <p:cNvPr id="5" name="Picture 4" descr="A picture containing doll&#10;&#10;Description automatically generated">
            <a:extLst>
              <a:ext uri="{FF2B5EF4-FFF2-40B4-BE49-F238E27FC236}">
                <a16:creationId xmlns:a16="http://schemas.microsoft.com/office/drawing/2014/main" id="{F4865FFB-5AB0-4EB4-98B1-C4EDB1B76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r="14481" b="-2"/>
          <a:stretch/>
        </p:blipFill>
        <p:spPr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922486" y="2844110"/>
            <a:ext cx="4769963" cy="378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Python face-recognition library (face matching).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Create and store a dataset of authorized people.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Capture an image and match it with images in prestored dataset.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If match occurs, extracts file’s name; otherwise, do nothing.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1D5FC-4233-4CCD-B1FF-97CD14B88783}"/>
              </a:ext>
            </a:extLst>
          </p:cNvPr>
          <p:cNvSpPr txBox="1"/>
          <p:nvPr/>
        </p:nvSpPr>
        <p:spPr>
          <a:xfrm flipH="1">
            <a:off x="8372831" y="1848255"/>
            <a:ext cx="179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Unknown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1424-D708-4CA7-B9FD-CDD21D6A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39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5924146" cy="214014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Implementation Summary (4/4):</a:t>
            </a:r>
            <a:br>
              <a:rPr lang="en-US" sz="3300" b="0" dirty="0"/>
            </a:br>
            <a:r>
              <a:rPr lang="en-US" sz="3200" b="0" dirty="0"/>
              <a:t>take action</a:t>
            </a:r>
            <a:endParaRPr lang="en-US" sz="33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873847" y="3074001"/>
            <a:ext cx="4769963" cy="3369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Face is fake? Push notification =&gt; breakdown =&gt; wait command.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Face is real but unknown? Push notification.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Face is real and recognized? Open door lock. 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5BDD3E2-C928-44F7-8ABD-F06E0E6C1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90" y="1541023"/>
            <a:ext cx="3775953" cy="37759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A3C11-31BF-4B4C-911E-BFCDC5D9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3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349B4C-E0ED-4AC4-8FA8-72DA550B7B32}"/>
              </a:ext>
            </a:extLst>
          </p:cNvPr>
          <p:cNvSpPr txBox="1">
            <a:spLocks/>
          </p:cNvSpPr>
          <p:nvPr/>
        </p:nvSpPr>
        <p:spPr>
          <a:xfrm>
            <a:off x="1352144" y="583663"/>
            <a:ext cx="5283724" cy="20299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b="0" dirty="0"/>
              <a:t>Implementation (5/7): </a:t>
            </a:r>
            <a:r>
              <a:rPr lang="en-US" sz="3200" b="0" dirty="0"/>
              <a:t>android app</a:t>
            </a:r>
            <a:endParaRPr lang="en-US" b="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FC9D967-A11D-4C46-B3A5-5D1660119E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339" y="739948"/>
            <a:ext cx="1898532" cy="1193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3932F-CC44-4FBB-93D7-CE3B17F40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384" y="0"/>
            <a:ext cx="2980847" cy="6409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949F8D-A33A-4C59-A89B-F67D60C501DB}"/>
              </a:ext>
            </a:extLst>
          </p:cNvPr>
          <p:cNvSpPr txBox="1"/>
          <p:nvPr/>
        </p:nvSpPr>
        <p:spPr>
          <a:xfrm>
            <a:off x="1112363" y="2535810"/>
            <a:ext cx="6887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Pop-up activity where the main starts.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Each button takes the user to another activity.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While application is running in the background service will keep a track on any new visits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9568A-3046-48E5-802F-C3AE5271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9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A6F1-F155-49A5-B9DF-92C82F51A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72992-E434-4CD5-B6AD-3D40631B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9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3B98CF-EEDD-478D-8DD3-F730BFC5ED8E}"/>
              </a:ext>
            </a:extLst>
          </p:cNvPr>
          <p:cNvSpPr txBox="1">
            <a:spLocks/>
          </p:cNvSpPr>
          <p:nvPr/>
        </p:nvSpPr>
        <p:spPr>
          <a:xfrm>
            <a:off x="1371600" y="680936"/>
            <a:ext cx="5161175" cy="23001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b="0"/>
              <a:t>Implementation(6/7): </a:t>
            </a:r>
            <a:r>
              <a:rPr lang="en-US" sz="3200" b="0"/>
              <a:t>android app</a:t>
            </a:r>
            <a:endParaRPr lang="en-US" b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1B735-D5C0-4AC7-A71D-1310107236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339" y="796261"/>
            <a:ext cx="1898532" cy="119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452BB-FB3B-4F74-AF3B-282D8524516C}"/>
              </a:ext>
            </a:extLst>
          </p:cNvPr>
          <p:cNvSpPr txBox="1"/>
          <p:nvPr/>
        </p:nvSpPr>
        <p:spPr>
          <a:xfrm>
            <a:off x="1371600" y="2809188"/>
            <a:ext cx="66282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Pictures in this activity are brought from database.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Images are added to the database with an id.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/>
              <a:t>The last id one is kept in the users app.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D3D74-436C-436F-9345-CAFFD484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4B20F-4947-4517-A1A5-DBA9E850C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132" y="42337"/>
            <a:ext cx="2918713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96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CB1639-1FA0-4D78-98A8-4DBA3537B46D}"/>
              </a:ext>
            </a:extLst>
          </p:cNvPr>
          <p:cNvSpPr txBox="1">
            <a:spLocks/>
          </p:cNvSpPr>
          <p:nvPr/>
        </p:nvSpPr>
        <p:spPr>
          <a:xfrm>
            <a:off x="1371600" y="651738"/>
            <a:ext cx="5198882" cy="202996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implementation(7/7): </a:t>
            </a:r>
            <a:r>
              <a:rPr lang="en-US" sz="3300" b="0" dirty="0"/>
              <a:t>android app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99F2D-61AC-400A-8B89-A39BA8D1A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00" y="93686"/>
            <a:ext cx="2918598" cy="6316258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E85ACD1-9D0D-46E0-9224-7DDAA679A122}"/>
              </a:ext>
            </a:extLst>
          </p:cNvPr>
          <p:cNvSpPr txBox="1">
            <a:spLocks/>
          </p:cNvSpPr>
          <p:nvPr/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/>
              <a:t>Add guest activity allows the user to add specific people.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/>
              <a:t>Face of added ones are token from gallery.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/>
              <a:t>The user must provide a name for the person to be added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48184FD-3527-4C40-BA17-C027119BCCD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1738"/>
            <a:ext cx="1898532" cy="1193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117A1-9949-425D-96D6-60BF4882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52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A6F1-F155-49A5-B9DF-92C82F51A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A35A7-C671-490A-8492-B03ECCE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6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797686" cy="214014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Results (1/6):</a:t>
            </a:r>
            <a:br>
              <a:rPr lang="en-US" b="0" dirty="0"/>
            </a:br>
            <a:r>
              <a:rPr lang="en-US" sz="3200" b="0" dirty="0"/>
              <a:t>liveness detection</a:t>
            </a:r>
            <a:endParaRPr lang="en-US" b="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904671" y="2976902"/>
            <a:ext cx="5268037" cy="25675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Liveness Detection showed about 99% accuracy after detecting a real face. 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E72F12-AA02-4286-ABEC-063200CF6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r="20997" b="-3"/>
          <a:stretch/>
        </p:blipFill>
        <p:spPr>
          <a:xfrm>
            <a:off x="6775925" y="975645"/>
            <a:ext cx="4715036" cy="4715036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C87BC-A551-4AD2-81EA-E6850F6D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36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797686" cy="214014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Results (2/6):</a:t>
            </a:r>
            <a:br>
              <a:rPr lang="en-US" b="0" dirty="0"/>
            </a:br>
            <a:r>
              <a:rPr lang="en-US" sz="3200" b="0" dirty="0"/>
              <a:t>liveness detection</a:t>
            </a:r>
            <a:endParaRPr lang="en-US" b="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904671" y="2996357"/>
            <a:ext cx="5268037" cy="25675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Photo pointed at the camera.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Liveness Detector classified it as fake.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5E38ACE-2E23-4ADE-8C75-DB8C363E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7" y="1276488"/>
            <a:ext cx="4964012" cy="41029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1171C-2EDC-42A6-8647-A91D7CF9D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68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797686" cy="214014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Results (3/6):</a:t>
            </a:r>
            <a:br>
              <a:rPr lang="en-US" b="0" dirty="0"/>
            </a:br>
            <a:r>
              <a:rPr lang="en-US" sz="3200" b="0" dirty="0"/>
              <a:t>System reset</a:t>
            </a:r>
            <a:endParaRPr lang="en-US" b="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904672" y="2976902"/>
            <a:ext cx="4580120" cy="25675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Spoofing attempt notification was received.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User pressed “reset” to reset the system.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86905-B325-42B4-B39C-A95E2B1A0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70" y="1356200"/>
            <a:ext cx="6363251" cy="36884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04C110-B7B3-4F98-86D7-631057CA3F1A}"/>
              </a:ext>
            </a:extLst>
          </p:cNvPr>
          <p:cNvSpPr/>
          <p:nvPr/>
        </p:nvSpPr>
        <p:spPr>
          <a:xfrm>
            <a:off x="7256834" y="3550596"/>
            <a:ext cx="2830749" cy="49611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2052F-8572-4CB7-A5B3-1683AA65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1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797686" cy="214014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Results (4/6):</a:t>
            </a:r>
            <a:br>
              <a:rPr lang="en-US" b="0" dirty="0"/>
            </a:br>
            <a:r>
              <a:rPr lang="en-US" sz="3200" b="0" dirty="0"/>
              <a:t>facial recognition </a:t>
            </a:r>
            <a:endParaRPr lang="en-US" b="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904672" y="2976902"/>
            <a:ext cx="4426085" cy="25675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System classified real person as real.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It found a match for the face,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Then, extracted the matched file’s name.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A2E0D454-3F3D-411E-BC30-B7D977DD0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32" y="1190309"/>
            <a:ext cx="6675698" cy="470194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D6B633-A120-4A5A-86F7-E65B9B7BE5B5}"/>
              </a:ext>
            </a:extLst>
          </p:cNvPr>
          <p:cNvSpPr/>
          <p:nvPr/>
        </p:nvSpPr>
        <p:spPr>
          <a:xfrm>
            <a:off x="9277581" y="3429000"/>
            <a:ext cx="2830749" cy="49611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447DB-F8AA-4892-90E0-3D60DE03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32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797686" cy="214014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Results (5/6):</a:t>
            </a:r>
            <a:br>
              <a:rPr lang="en-US" b="0" dirty="0"/>
            </a:br>
            <a:r>
              <a:rPr lang="en-US" sz="3200" b="0" dirty="0"/>
              <a:t>Open door</a:t>
            </a:r>
            <a:endParaRPr lang="en-US" b="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904672" y="2976902"/>
            <a:ext cx="4426085" cy="25675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User sent “Open Door” command from android app.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The system opened the door.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D236FD6-645C-40D4-9486-119E13B97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49" y="1983143"/>
            <a:ext cx="5359564" cy="256750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D6B633-A120-4A5A-86F7-E65B9B7BE5B5}"/>
              </a:ext>
            </a:extLst>
          </p:cNvPr>
          <p:cNvSpPr/>
          <p:nvPr/>
        </p:nvSpPr>
        <p:spPr>
          <a:xfrm>
            <a:off x="6371617" y="3539629"/>
            <a:ext cx="2830749" cy="49611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AD98FF-AB71-45A0-A6E4-509778E0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20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797686" cy="214014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/>
              <a:t>Results (6/6):</a:t>
            </a:r>
            <a:br>
              <a:rPr lang="en-US" b="0"/>
            </a:br>
            <a:r>
              <a:rPr lang="en-US" sz="3200" b="0"/>
              <a:t>alarming system turn on</a:t>
            </a:r>
            <a:endParaRPr lang="en-US" b="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904672" y="2976902"/>
            <a:ext cx="4426085" cy="25675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User sent “Turn on alarm” command.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The system turned alarming system on.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D41FD18-E26F-4F19-8612-715F79096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75" y="2267810"/>
            <a:ext cx="6096406" cy="31866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D6B633-A120-4A5A-86F7-E65B9B7BE5B5}"/>
              </a:ext>
            </a:extLst>
          </p:cNvPr>
          <p:cNvSpPr/>
          <p:nvPr/>
        </p:nvSpPr>
        <p:spPr>
          <a:xfrm>
            <a:off x="6136531" y="4338536"/>
            <a:ext cx="4116421" cy="57658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7DDE6-36BB-4742-A19E-842DED0C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2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A6F1-F155-49A5-B9DF-92C82F51A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9BFFA-E4DD-4107-88C5-BC4467DF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4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FD5358-E7E1-48E4-8AAF-72C5A548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5764307" cy="1568824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Introduction: </a:t>
            </a:r>
            <a:br>
              <a:rPr lang="en-US" b="0" dirty="0"/>
            </a:br>
            <a:r>
              <a:rPr lang="en-US" sz="3200" b="0" dirty="0"/>
              <a:t>Security position</a:t>
            </a: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316E1-3E1C-455D-AECD-B38428F9716C}"/>
              </a:ext>
            </a:extLst>
          </p:cNvPr>
          <p:cNvSpPr txBox="1"/>
          <p:nvPr/>
        </p:nvSpPr>
        <p:spPr>
          <a:xfrm>
            <a:off x="1371600" y="2305633"/>
            <a:ext cx="5764306" cy="36912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Traditional security practices. 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Expansion to involve hardware system (e.g., Surveillance Camera, Alarming system).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is IoT?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is a Doorbell System? How is it different? </a:t>
            </a:r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D3B0B5E-CD5B-4F5C-9621-122ACA97C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r="4903" b="2"/>
          <a:stretch/>
        </p:blipFill>
        <p:spPr>
          <a:xfrm>
            <a:off x="8115299" y="-426"/>
            <a:ext cx="4076695" cy="316104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08BB10D-511E-4402-923D-A1E723341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r="-3" b="-3"/>
          <a:stretch/>
        </p:blipFill>
        <p:spPr>
          <a:xfrm>
            <a:off x="8115299" y="3161715"/>
            <a:ext cx="4076695" cy="32390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EFEF205-91EC-45C0-B129-C4B7B770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A2FAE8-3610-4EDB-85F1-C20BCF89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0799"/>
            <a:ext cx="4076696" cy="4572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FDE91-0D98-43CC-8D41-85524734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z="8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7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72" y="399066"/>
            <a:ext cx="5797686" cy="1274383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Conclusion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933854" y="1848492"/>
            <a:ext cx="5438775" cy="4513397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Machine learning provides great improvement to existing applications.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This system’s improvement is based on Computer Vision and IoT.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Compared to related works: 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It operates autonomously. 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It detects spoofing attempts.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However, there are still drawbacks with this proposed system. 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Requires a large dataset (real &amp; fake).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Dataset is hard to create.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95A1F3A-88EF-4A46-B0B9-0EBC8A618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29" y="1204912"/>
            <a:ext cx="5438775" cy="44481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76C3A-37F4-4248-9ED8-07137A42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00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72" y="399066"/>
            <a:ext cx="5797686" cy="1274383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0" dirty="0"/>
              <a:t>Challenges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8A653AA-44AB-4E6B-A053-8528689B63C9}"/>
              </a:ext>
            </a:extLst>
          </p:cNvPr>
          <p:cNvSpPr txBox="1"/>
          <p:nvPr/>
        </p:nvSpPr>
        <p:spPr>
          <a:xfrm>
            <a:off x="933853" y="1848493"/>
            <a:ext cx="7217925" cy="41419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Not all failure conditions may be predicted.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Camera systems are affected highly by various weather conditions.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It was not feasible to test the quality of the system under different conditions.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Liveness Detection and Facial Recognition may operate with less accuracy in darkness.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This system was not tested with night vision camera.  </a:t>
            </a:r>
          </a:p>
          <a:p>
            <a:pPr marL="514350" lvl="1">
              <a:lnSpc>
                <a:spcPct val="12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76C3A-37F4-4248-9ED8-07137A42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50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DBE8-DE4A-4D38-8C05-92735B70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Future work </a:t>
            </a:r>
            <a:endParaRPr lang="en-US" b="0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522716E-70FB-4853-BBD8-88C101C8BE7C}"/>
              </a:ext>
            </a:extLst>
          </p:cNvPr>
          <p:cNvSpPr txBox="1"/>
          <p:nvPr/>
        </p:nvSpPr>
        <p:spPr>
          <a:xfrm>
            <a:off x="933854" y="2266782"/>
            <a:ext cx="5268037" cy="414196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The system can be improved by extending it to support: 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One main administrator.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Two-way audio communication.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Video Recording. 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Live Streaming. 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More advanced infrared camera.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Interfaces to connect to other security systems (e.g., alarming system). </a:t>
            </a:r>
          </a:p>
          <a:p>
            <a:pPr marL="1314450" lvl="2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Using a more efficient computer. 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2343461-B0BB-42FC-AD31-1C2BC1605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47" y="795528"/>
            <a:ext cx="5023753" cy="49480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4906F-6084-46E4-82CA-9E056E54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5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A6F1-F155-49A5-B9DF-92C82F51A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E939EB-C054-4655-8D6A-FC24FA99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6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DC24B-A06E-4792-9EFD-91561E33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30" y="704767"/>
            <a:ext cx="6900450" cy="294721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0" spc="750" dirty="0"/>
              <a:t>Introduction: </a:t>
            </a:r>
            <a:r>
              <a:rPr lang="en-US" sz="3200" b="0" spc="750" dirty="0"/>
              <a:t>Problem</a:t>
            </a:r>
            <a:r>
              <a:rPr lang="en-US" b="0" spc="750" dirty="0"/>
              <a:t> statement</a:t>
            </a:r>
            <a:endParaRPr lang="en-US" sz="4000" b="0" spc="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2477B10C-5668-4492-9C18-942E0D3C4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r="12214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41983-711D-4BF2-9190-5B7681D3EDB5}"/>
              </a:ext>
            </a:extLst>
          </p:cNvPr>
          <p:cNvSpPr txBox="1"/>
          <p:nvPr/>
        </p:nvSpPr>
        <p:spPr>
          <a:xfrm>
            <a:off x="816746" y="1846554"/>
            <a:ext cx="5048166" cy="274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Traditional Reporting.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Documentation limitation.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No prevention contribution.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Autonomous Report and fast action?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72A46-B7A1-4243-95E8-DCBE3485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A6F1-F155-49A5-B9DF-92C82F51A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AFE24-3EFC-4B64-A409-95DAEA33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4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11" y="413788"/>
            <a:ext cx="10241280" cy="1234440"/>
          </a:xfrm>
        </p:spPr>
        <p:txBody>
          <a:bodyPr/>
          <a:lstStyle/>
          <a:p>
            <a:r>
              <a:rPr lang="en-US" b="0" dirty="0"/>
              <a:t>Related work:</a:t>
            </a:r>
            <a:br>
              <a:rPr lang="en-US" b="0" dirty="0"/>
            </a:br>
            <a:r>
              <a:rPr lang="en-US" sz="3200" b="0" dirty="0"/>
              <a:t>Google nest hello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5F26B-A8EB-4AB7-BE0F-CF72142B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24" y="1648228"/>
            <a:ext cx="3834167" cy="3834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735220-56F7-4E27-AFAC-BB7B7E23A01D}"/>
              </a:ext>
            </a:extLst>
          </p:cNvPr>
          <p:cNvSpPr txBox="1"/>
          <p:nvPr/>
        </p:nvSpPr>
        <p:spPr>
          <a:xfrm>
            <a:off x="1380476" y="2070261"/>
            <a:ext cx="6353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Human Detection and Reporting (App notification).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Facial Recognition (Voice Announcement of Visitor’s Name).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Two-way Audio.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Remote Lock Control.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Disadvantages: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Not autonomous.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Deterring module (e.g., Alarming system).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96CE9-6E31-43CB-957F-07BEC22C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9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11" y="345695"/>
            <a:ext cx="10241280" cy="1234440"/>
          </a:xfrm>
        </p:spPr>
        <p:txBody>
          <a:bodyPr/>
          <a:lstStyle/>
          <a:p>
            <a:r>
              <a:rPr lang="en-US" b="0" dirty="0"/>
              <a:t>Related work:</a:t>
            </a:r>
            <a:br>
              <a:rPr lang="en-US" b="0" dirty="0"/>
            </a:br>
            <a:r>
              <a:rPr lang="en-US" sz="3200" b="0" dirty="0"/>
              <a:t>Arlo video doorbell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35220-56F7-4E27-AFAC-BB7B7E23A01D}"/>
              </a:ext>
            </a:extLst>
          </p:cNvPr>
          <p:cNvSpPr txBox="1"/>
          <p:nvPr/>
        </p:nvSpPr>
        <p:spPr>
          <a:xfrm>
            <a:off x="1380476" y="2070261"/>
            <a:ext cx="63538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Object Detection and Reporting (Human, Vehicle, Animal).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Warning measure available (alarming system).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Two-way Audio.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Remote Lock Control.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Disadvantages: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Not autonomous.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Facial Recognition.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Any object detected is reported to users. 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FA539DA-C6A3-46F7-8C84-CDFE1D74B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155" y="2130015"/>
            <a:ext cx="3831336" cy="32968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E5C077-FB2D-4497-805C-CE1DCC21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8A0E-36F3-49DB-8087-7F598D49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845" y="608341"/>
            <a:ext cx="10241280" cy="123444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>
                <a:solidFill>
                  <a:srgbClr val="202020"/>
                </a:solidFill>
              </a:rPr>
              <a:t>Related work: </a:t>
            </a:r>
            <a:br>
              <a:rPr lang="en-US" b="0" dirty="0">
                <a:solidFill>
                  <a:srgbClr val="202020"/>
                </a:solidFill>
              </a:rPr>
            </a:br>
            <a:r>
              <a:rPr lang="en-US" sz="3200" b="0" i="0" dirty="0">
                <a:solidFill>
                  <a:srgbClr val="202020"/>
                </a:solidFill>
                <a:effectLst/>
              </a:rPr>
              <a:t>AI Face Recognition Security Camera</a:t>
            </a:r>
            <a:endParaRPr lang="en-US" b="0" i="0" dirty="0">
              <a:solidFill>
                <a:srgbClr val="20202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35220-56F7-4E27-AFAC-BB7B7E23A01D}"/>
              </a:ext>
            </a:extLst>
          </p:cNvPr>
          <p:cNvSpPr txBox="1"/>
          <p:nvPr/>
        </p:nvSpPr>
        <p:spPr>
          <a:xfrm>
            <a:off x="1380477" y="2070261"/>
            <a:ext cx="5135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Face &amp; Object Detection.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Facial Recognition.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Autonomous Operation.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Control via Mobile App.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Disadvantages: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deterring measures available.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Liveness Detection (Anti-spoofing measure). </a:t>
            </a:r>
          </a:p>
        </p:txBody>
      </p:sp>
      <p:pic>
        <p:nvPicPr>
          <p:cNvPr id="5" name="Picture 4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CDC92518-B35F-4C56-9BA6-84FAC1BA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091" y="2365089"/>
            <a:ext cx="5029200" cy="3103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B706B-3FD5-404A-A103-A2EA686B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 rise</Template>
  <TotalTime>3908</TotalTime>
  <Words>1606</Words>
  <Application>Microsoft Office PowerPoint</Application>
  <PresentationFormat>Widescreen</PresentationFormat>
  <Paragraphs>311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Avenir Next LT Pro</vt:lpstr>
      <vt:lpstr>Avenir Next LT Pro Light</vt:lpstr>
      <vt:lpstr>Calibri</vt:lpstr>
      <vt:lpstr>Courier New</vt:lpstr>
      <vt:lpstr>Times New Roman</vt:lpstr>
      <vt:lpstr>Wingdings</vt:lpstr>
      <vt:lpstr>GradientRiseVTI</vt:lpstr>
      <vt:lpstr>Smart Doorbell-System Using Computer Vision and IoT </vt:lpstr>
      <vt:lpstr> Outline  </vt:lpstr>
      <vt:lpstr>introduction</vt:lpstr>
      <vt:lpstr>Introduction:  Security position</vt:lpstr>
      <vt:lpstr>Introduction: Problem statement</vt:lpstr>
      <vt:lpstr>Related work</vt:lpstr>
      <vt:lpstr>Related work: Google nest hello</vt:lpstr>
      <vt:lpstr>Related work: Arlo video doorbell</vt:lpstr>
      <vt:lpstr>Related work:  AI Face Recognition Security Camera</vt:lpstr>
      <vt:lpstr>Related work: Comparison</vt:lpstr>
      <vt:lpstr>Proposed system</vt:lpstr>
      <vt:lpstr>Our Solution: Make security smarter(1/2)</vt:lpstr>
      <vt:lpstr>Our Solution: Make security smarter(2/2)</vt:lpstr>
      <vt:lpstr>PowerPoint Presentation</vt:lpstr>
      <vt:lpstr>System design</vt:lpstr>
      <vt:lpstr>System architecture </vt:lpstr>
      <vt:lpstr>System architecture </vt:lpstr>
      <vt:lpstr>System software model </vt:lpstr>
      <vt:lpstr>PowerPoint Presentation</vt:lpstr>
      <vt:lpstr>PowerPoint Presentation</vt:lpstr>
      <vt:lpstr>PowerPoint Presentation</vt:lpstr>
      <vt:lpstr>System implementation</vt:lpstr>
      <vt:lpstr>Hardware tools</vt:lpstr>
      <vt:lpstr>Software tools</vt:lpstr>
      <vt:lpstr>Implementation Summary (1/4): Gather Faces </vt:lpstr>
      <vt:lpstr>Implementation Summary (2/4): Liveness Detection</vt:lpstr>
      <vt:lpstr>Implementation Summary (3/4): facial Recognition</vt:lpstr>
      <vt:lpstr>Implementation Summary (4/4): take action</vt:lpstr>
      <vt:lpstr>PowerPoint Presentation</vt:lpstr>
      <vt:lpstr>PowerPoint Presentation</vt:lpstr>
      <vt:lpstr>PowerPoint Presentation</vt:lpstr>
      <vt:lpstr>Results</vt:lpstr>
      <vt:lpstr>Results (1/6): liveness detection</vt:lpstr>
      <vt:lpstr>Results (2/6): liveness detection</vt:lpstr>
      <vt:lpstr>Results (3/6): System reset</vt:lpstr>
      <vt:lpstr>Results (4/6): facial recognition </vt:lpstr>
      <vt:lpstr>Results (5/6): Open door</vt:lpstr>
      <vt:lpstr>Results (6/6): alarming system turn on</vt:lpstr>
      <vt:lpstr>Conclusion and future work</vt:lpstr>
      <vt:lpstr>Conclusion</vt:lpstr>
      <vt:lpstr>Challenges</vt:lpstr>
      <vt:lpstr>Future work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Doorbell-System Using Computer Vision and IoT</dc:title>
  <dc:creator>Sara  Abdelsattar Ramadan</dc:creator>
  <cp:lastModifiedBy>Sara  Abdelsattar Ramadan</cp:lastModifiedBy>
  <cp:revision>195</cp:revision>
  <dcterms:created xsi:type="dcterms:W3CDTF">2021-06-14T04:15:39Z</dcterms:created>
  <dcterms:modified xsi:type="dcterms:W3CDTF">2021-06-18T01:01:22Z</dcterms:modified>
</cp:coreProperties>
</file>